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8"/>
  </p:notesMasterIdLst>
  <p:sldIdLst>
    <p:sldId id="256" r:id="rId2"/>
    <p:sldId id="531" r:id="rId3"/>
    <p:sldId id="257" r:id="rId4"/>
    <p:sldId id="532" r:id="rId5"/>
    <p:sldId id="533" r:id="rId6"/>
    <p:sldId id="534" r:id="rId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2606100-05A9-4979-A086-75272953C746}">
  <a:tblStyle styleId="{52606100-05A9-4979-A086-75272953C7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0D1B4C9-356A-47A0-B018-E012CF0D552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7345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22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979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cxnSp>
        <p:nvCxnSpPr>
          <p:cNvPr id="9" name="Google Shape;9;p2"/>
          <p:cNvCxnSpPr/>
          <p:nvPr/>
        </p:nvCxnSpPr>
        <p:spPr>
          <a:xfrm>
            <a:off x="3250250" y="435988"/>
            <a:ext cx="5180700" cy="0"/>
          </a:xfrm>
          <a:prstGeom prst="straightConnector1">
            <a:avLst/>
          </a:prstGeom>
          <a:noFill/>
          <a:ln w="28575" cap="flat" cmpd="sng">
            <a:solidFill>
              <a:schemeClr val="accent3"/>
            </a:solidFill>
            <a:prstDash val="solid"/>
            <a:round/>
            <a:headEnd type="none" w="med" len="med"/>
            <a:tailEnd type="none" w="med" len="med"/>
          </a:ln>
        </p:spPr>
      </p:cxnSp>
      <p:cxnSp>
        <p:nvCxnSpPr>
          <p:cNvPr id="10" name="Google Shape;10;p2"/>
          <p:cNvCxnSpPr/>
          <p:nvPr/>
        </p:nvCxnSpPr>
        <p:spPr>
          <a:xfrm>
            <a:off x="713225" y="4723038"/>
            <a:ext cx="5180700" cy="0"/>
          </a:xfrm>
          <a:prstGeom prst="straightConnector1">
            <a:avLst/>
          </a:prstGeom>
          <a:noFill/>
          <a:ln w="28575" cap="flat" cmpd="sng">
            <a:solidFill>
              <a:schemeClr val="accent3"/>
            </a:solidFill>
            <a:prstDash val="solid"/>
            <a:round/>
            <a:headEnd type="none" w="med" len="med"/>
            <a:tailEnd type="none" w="med" len="med"/>
          </a:ln>
        </p:spPr>
      </p:cxnSp>
      <p:sp>
        <p:nvSpPr>
          <p:cNvPr id="11" name="Google Shape;11;p2"/>
          <p:cNvSpPr txBox="1">
            <a:spLocks noGrp="1"/>
          </p:cNvSpPr>
          <p:nvPr>
            <p:ph type="ctrTitle"/>
          </p:nvPr>
        </p:nvSpPr>
        <p:spPr>
          <a:xfrm>
            <a:off x="3903350" y="1326475"/>
            <a:ext cx="4526400" cy="19203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3902150" y="3341200"/>
            <a:ext cx="45288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0"/>
            <a:ext cx="1867800" cy="284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7276325" y="4858725"/>
            <a:ext cx="1867800" cy="284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4"/>
          <p:cNvPicPr preferRelativeResize="0"/>
          <p:nvPr/>
        </p:nvPicPr>
        <p:blipFill>
          <a:blip r:embed="rId2">
            <a:alphaModFix/>
          </a:blip>
          <a:stretch>
            <a:fillRect/>
          </a:stretch>
        </p:blipFill>
        <p:spPr>
          <a:xfrm>
            <a:off x="536728" y="12"/>
            <a:ext cx="451202" cy="433488"/>
          </a:xfrm>
          <a:prstGeom prst="rect">
            <a:avLst/>
          </a:prstGeom>
          <a:noFill/>
          <a:ln>
            <a:noFill/>
          </a:ln>
        </p:spPr>
      </p:pic>
      <p:cxnSp>
        <p:nvCxnSpPr>
          <p:cNvPr id="22" name="Google Shape;22;p4"/>
          <p:cNvCxnSpPr/>
          <p:nvPr/>
        </p:nvCxnSpPr>
        <p:spPr>
          <a:xfrm rot="10800000">
            <a:off x="426425" y="1168388"/>
            <a:ext cx="0" cy="3435600"/>
          </a:xfrm>
          <a:prstGeom prst="straightConnector1">
            <a:avLst/>
          </a:prstGeom>
          <a:noFill/>
          <a:ln w="28575" cap="flat" cmpd="sng">
            <a:solidFill>
              <a:schemeClr val="accent3"/>
            </a:solidFill>
            <a:prstDash val="solid"/>
            <a:round/>
            <a:headEnd type="none" w="med" len="med"/>
            <a:tailEnd type="none" w="med" len="med"/>
          </a:ln>
        </p:spPr>
      </p:cxnSp>
      <p:pic>
        <p:nvPicPr>
          <p:cNvPr id="23" name="Google Shape;23;p4"/>
          <p:cNvPicPr preferRelativeResize="0"/>
          <p:nvPr/>
        </p:nvPicPr>
        <p:blipFill>
          <a:blip r:embed="rId3">
            <a:alphaModFix/>
          </a:blip>
          <a:stretch>
            <a:fillRect/>
          </a:stretch>
        </p:blipFill>
        <p:spPr>
          <a:xfrm>
            <a:off x="-801048" y="-97175"/>
            <a:ext cx="1521050" cy="1505351"/>
          </a:xfrm>
          <a:prstGeom prst="rect">
            <a:avLst/>
          </a:prstGeom>
          <a:noFill/>
          <a:ln>
            <a:noFill/>
          </a:ln>
        </p:spPr>
      </p:pic>
      <p:cxnSp>
        <p:nvCxnSpPr>
          <p:cNvPr id="24" name="Google Shape;24;p4"/>
          <p:cNvCxnSpPr/>
          <p:nvPr/>
        </p:nvCxnSpPr>
        <p:spPr>
          <a:xfrm rot="10800000">
            <a:off x="8737300" y="539488"/>
            <a:ext cx="0" cy="3435600"/>
          </a:xfrm>
          <a:prstGeom prst="straightConnector1">
            <a:avLst/>
          </a:prstGeom>
          <a:noFill/>
          <a:ln w="28575" cap="flat" cmpd="sng">
            <a:solidFill>
              <a:schemeClr val="accent3"/>
            </a:solidFill>
            <a:prstDash val="solid"/>
            <a:round/>
            <a:headEnd type="none" w="med" len="med"/>
            <a:tailEnd type="none" w="med" len="med"/>
          </a:ln>
        </p:spPr>
      </p:cxnSp>
      <p:pic>
        <p:nvPicPr>
          <p:cNvPr id="25" name="Google Shape;25;p4"/>
          <p:cNvPicPr preferRelativeResize="0"/>
          <p:nvPr/>
        </p:nvPicPr>
        <p:blipFill>
          <a:blip r:embed="rId4">
            <a:alphaModFix/>
          </a:blip>
          <a:stretch>
            <a:fillRect/>
          </a:stretch>
        </p:blipFill>
        <p:spPr>
          <a:xfrm rot="-5400000" flipH="1">
            <a:off x="8483038" y="4507510"/>
            <a:ext cx="432425" cy="839552"/>
          </a:xfrm>
          <a:prstGeom prst="rect">
            <a:avLst/>
          </a:prstGeom>
          <a:noFill/>
          <a:ln>
            <a:noFill/>
          </a:ln>
        </p:spPr>
      </p:pic>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 name="Google Shape;27;p4"/>
          <p:cNvSpPr txBox="1">
            <a:spLocks noGrp="1"/>
          </p:cNvSpPr>
          <p:nvPr>
            <p:ph type="body" idx="1"/>
          </p:nvPr>
        </p:nvSpPr>
        <p:spPr>
          <a:xfrm>
            <a:off x="720000" y="1215751"/>
            <a:ext cx="7704000" cy="3849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99"/>
        <p:cNvGrpSpPr/>
        <p:nvPr/>
      </p:nvGrpSpPr>
      <p:grpSpPr>
        <a:xfrm>
          <a:off x="0" y="0"/>
          <a:ext cx="0" cy="0"/>
          <a:chOff x="0" y="0"/>
          <a:chExt cx="0" cy="0"/>
        </a:xfrm>
      </p:grpSpPr>
      <p:cxnSp>
        <p:nvCxnSpPr>
          <p:cNvPr id="300" name="Google Shape;300;p33"/>
          <p:cNvCxnSpPr/>
          <p:nvPr/>
        </p:nvCxnSpPr>
        <p:spPr>
          <a:xfrm rot="10800000">
            <a:off x="8737300" y="1279394"/>
            <a:ext cx="0" cy="3324600"/>
          </a:xfrm>
          <a:prstGeom prst="straightConnector1">
            <a:avLst/>
          </a:prstGeom>
          <a:noFill/>
          <a:ln w="28575" cap="flat" cmpd="sng">
            <a:solidFill>
              <a:schemeClr val="accent3"/>
            </a:solidFill>
            <a:prstDash val="solid"/>
            <a:round/>
            <a:headEnd type="none" w="med" len="med"/>
            <a:tailEnd type="none" w="med" len="med"/>
          </a:ln>
        </p:spPr>
      </p:cxnSp>
      <p:cxnSp>
        <p:nvCxnSpPr>
          <p:cNvPr id="301" name="Google Shape;301;p33"/>
          <p:cNvCxnSpPr/>
          <p:nvPr/>
        </p:nvCxnSpPr>
        <p:spPr>
          <a:xfrm rot="10800000">
            <a:off x="426425" y="539600"/>
            <a:ext cx="0" cy="2744400"/>
          </a:xfrm>
          <a:prstGeom prst="straightConnector1">
            <a:avLst/>
          </a:prstGeom>
          <a:noFill/>
          <a:ln w="28575" cap="flat" cmpd="sng">
            <a:solidFill>
              <a:schemeClr val="accent3"/>
            </a:solidFill>
            <a:prstDash val="solid"/>
            <a:round/>
            <a:headEnd type="none" w="med" len="med"/>
            <a:tailEnd type="none" w="med" len="med"/>
          </a:ln>
        </p:spPr>
      </p:cxnSp>
      <p:pic>
        <p:nvPicPr>
          <p:cNvPr id="302" name="Google Shape;302;p33"/>
          <p:cNvPicPr preferRelativeResize="0"/>
          <p:nvPr/>
        </p:nvPicPr>
        <p:blipFill>
          <a:blip r:embed="rId2">
            <a:alphaModFix/>
          </a:blip>
          <a:stretch>
            <a:fillRect/>
          </a:stretch>
        </p:blipFill>
        <p:spPr>
          <a:xfrm>
            <a:off x="-781148" y="4433388"/>
            <a:ext cx="1400950" cy="1386486"/>
          </a:xfrm>
          <a:prstGeom prst="rect">
            <a:avLst/>
          </a:prstGeom>
          <a:noFill/>
          <a:ln>
            <a:noFill/>
          </a:ln>
        </p:spPr>
      </p:pic>
      <p:pic>
        <p:nvPicPr>
          <p:cNvPr id="303" name="Google Shape;303;p33"/>
          <p:cNvPicPr preferRelativeResize="0"/>
          <p:nvPr/>
        </p:nvPicPr>
        <p:blipFill>
          <a:blip r:embed="rId3">
            <a:alphaModFix/>
          </a:blip>
          <a:stretch>
            <a:fillRect/>
          </a:stretch>
        </p:blipFill>
        <p:spPr>
          <a:xfrm rot="-5400000">
            <a:off x="-176251" y="3183574"/>
            <a:ext cx="409776" cy="795575"/>
          </a:xfrm>
          <a:prstGeom prst="rect">
            <a:avLst/>
          </a:prstGeom>
          <a:noFill/>
          <a:ln>
            <a:noFill/>
          </a:ln>
        </p:spPr>
      </p:pic>
      <p:pic>
        <p:nvPicPr>
          <p:cNvPr id="304" name="Google Shape;304;p33"/>
          <p:cNvPicPr preferRelativeResize="0"/>
          <p:nvPr/>
        </p:nvPicPr>
        <p:blipFill>
          <a:blip r:embed="rId4">
            <a:alphaModFix/>
          </a:blip>
          <a:stretch>
            <a:fillRect/>
          </a:stretch>
        </p:blipFill>
        <p:spPr>
          <a:xfrm rot="2040151">
            <a:off x="7386978" y="-1139701"/>
            <a:ext cx="1697300" cy="1630725"/>
          </a:xfrm>
          <a:prstGeom prst="rect">
            <a:avLst/>
          </a:prstGeom>
          <a:noFill/>
          <a:ln>
            <a:noFill/>
          </a:ln>
        </p:spPr>
      </p:pic>
      <p:pic>
        <p:nvPicPr>
          <p:cNvPr id="305" name="Google Shape;305;p33"/>
          <p:cNvPicPr preferRelativeResize="0"/>
          <p:nvPr/>
        </p:nvPicPr>
        <p:blipFill>
          <a:blip r:embed="rId2">
            <a:alphaModFix/>
          </a:blip>
          <a:stretch>
            <a:fillRect/>
          </a:stretch>
        </p:blipFill>
        <p:spPr>
          <a:xfrm rot="6300022">
            <a:off x="-110" y="3885358"/>
            <a:ext cx="853057" cy="844275"/>
          </a:xfrm>
          <a:prstGeom prst="rect">
            <a:avLst/>
          </a:prstGeom>
          <a:noFill/>
          <a:ln>
            <a:noFill/>
          </a:ln>
        </p:spPr>
      </p:pic>
      <p:pic>
        <p:nvPicPr>
          <p:cNvPr id="306" name="Google Shape;306;p33"/>
          <p:cNvPicPr preferRelativeResize="0"/>
          <p:nvPr/>
        </p:nvPicPr>
        <p:blipFill>
          <a:blip r:embed="rId5">
            <a:alphaModFix/>
          </a:blip>
          <a:stretch>
            <a:fillRect/>
          </a:stretch>
        </p:blipFill>
        <p:spPr>
          <a:xfrm rot="5400000">
            <a:off x="8688545" y="149312"/>
            <a:ext cx="795574" cy="115973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07"/>
        <p:cNvGrpSpPr/>
        <p:nvPr/>
      </p:nvGrpSpPr>
      <p:grpSpPr>
        <a:xfrm>
          <a:off x="0" y="0"/>
          <a:ext cx="0" cy="0"/>
          <a:chOff x="0" y="0"/>
          <a:chExt cx="0" cy="0"/>
        </a:xfrm>
      </p:grpSpPr>
      <p:cxnSp>
        <p:nvCxnSpPr>
          <p:cNvPr id="308" name="Google Shape;308;p34"/>
          <p:cNvCxnSpPr/>
          <p:nvPr/>
        </p:nvCxnSpPr>
        <p:spPr>
          <a:xfrm>
            <a:off x="713225" y="4723038"/>
            <a:ext cx="5180700" cy="0"/>
          </a:xfrm>
          <a:prstGeom prst="straightConnector1">
            <a:avLst/>
          </a:prstGeom>
          <a:noFill/>
          <a:ln w="28575" cap="flat" cmpd="sng">
            <a:solidFill>
              <a:schemeClr val="accent3"/>
            </a:solidFill>
            <a:prstDash val="solid"/>
            <a:round/>
            <a:headEnd type="none" w="med" len="med"/>
            <a:tailEnd type="none" w="med" len="med"/>
          </a:ln>
        </p:spPr>
      </p:cxnSp>
      <p:cxnSp>
        <p:nvCxnSpPr>
          <p:cNvPr id="309" name="Google Shape;309;p34"/>
          <p:cNvCxnSpPr/>
          <p:nvPr/>
        </p:nvCxnSpPr>
        <p:spPr>
          <a:xfrm>
            <a:off x="4339975" y="435988"/>
            <a:ext cx="4090800" cy="0"/>
          </a:xfrm>
          <a:prstGeom prst="straightConnector1">
            <a:avLst/>
          </a:prstGeom>
          <a:noFill/>
          <a:ln w="28575" cap="flat" cmpd="sng">
            <a:solidFill>
              <a:schemeClr val="accent3"/>
            </a:solidFill>
            <a:prstDash val="solid"/>
            <a:round/>
            <a:headEnd type="none" w="med" len="med"/>
            <a:tailEnd type="none" w="med" len="med"/>
          </a:ln>
        </p:spPr>
      </p:cxnSp>
      <p:pic>
        <p:nvPicPr>
          <p:cNvPr id="310" name="Google Shape;310;p34"/>
          <p:cNvPicPr preferRelativeResize="0"/>
          <p:nvPr/>
        </p:nvPicPr>
        <p:blipFill>
          <a:blip r:embed="rId2">
            <a:alphaModFix/>
          </a:blip>
          <a:stretch>
            <a:fillRect/>
          </a:stretch>
        </p:blipFill>
        <p:spPr>
          <a:xfrm>
            <a:off x="-485225" y="-333000"/>
            <a:ext cx="1349049" cy="1413325"/>
          </a:xfrm>
          <a:prstGeom prst="rect">
            <a:avLst/>
          </a:prstGeom>
          <a:noFill/>
          <a:ln>
            <a:noFill/>
          </a:ln>
        </p:spPr>
      </p:pic>
      <p:pic>
        <p:nvPicPr>
          <p:cNvPr id="311" name="Google Shape;311;p34"/>
          <p:cNvPicPr preferRelativeResize="0"/>
          <p:nvPr/>
        </p:nvPicPr>
        <p:blipFill>
          <a:blip r:embed="rId3">
            <a:alphaModFix/>
          </a:blip>
          <a:stretch>
            <a:fillRect/>
          </a:stretch>
        </p:blipFill>
        <p:spPr>
          <a:xfrm rot="5400000">
            <a:off x="-181551" y="1379755"/>
            <a:ext cx="1194199" cy="595350"/>
          </a:xfrm>
          <a:prstGeom prst="rect">
            <a:avLst/>
          </a:prstGeom>
          <a:noFill/>
          <a:ln>
            <a:noFill/>
          </a:ln>
        </p:spPr>
      </p:pic>
      <p:pic>
        <p:nvPicPr>
          <p:cNvPr id="312" name="Google Shape;312;p34"/>
          <p:cNvPicPr preferRelativeResize="0"/>
          <p:nvPr/>
        </p:nvPicPr>
        <p:blipFill>
          <a:blip r:embed="rId4">
            <a:alphaModFix/>
          </a:blip>
          <a:stretch>
            <a:fillRect/>
          </a:stretch>
        </p:blipFill>
        <p:spPr>
          <a:xfrm>
            <a:off x="7478677" y="4520059"/>
            <a:ext cx="1002824" cy="503850"/>
          </a:xfrm>
          <a:prstGeom prst="rect">
            <a:avLst/>
          </a:prstGeom>
          <a:noFill/>
          <a:ln>
            <a:noFill/>
          </a:ln>
        </p:spPr>
      </p:pic>
      <p:pic>
        <p:nvPicPr>
          <p:cNvPr id="313" name="Google Shape;313;p34"/>
          <p:cNvPicPr preferRelativeResize="0"/>
          <p:nvPr/>
        </p:nvPicPr>
        <p:blipFill>
          <a:blip r:embed="rId5">
            <a:alphaModFix/>
          </a:blip>
          <a:stretch>
            <a:fillRect/>
          </a:stretch>
        </p:blipFill>
        <p:spPr>
          <a:xfrm>
            <a:off x="8370149" y="3835209"/>
            <a:ext cx="595351" cy="58911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4880588" y="872518"/>
            <a:ext cx="5143500" cy="3398459"/>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4866298" y="886809"/>
            <a:ext cx="5143500" cy="3369878"/>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5194785" y="1186718"/>
            <a:ext cx="5143501" cy="2770066"/>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52144" y="624078"/>
            <a:ext cx="6659118" cy="802386"/>
          </a:xfrm>
        </p:spPr>
        <p:txBody>
          <a:bodyPr anchor="b">
            <a:noAutofit/>
          </a:bodyPr>
          <a:lstStyle>
            <a:lvl1pPr>
              <a:defRPr sz="3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52144" y="1659636"/>
            <a:ext cx="4816602" cy="2462022"/>
          </a:xfrm>
        </p:spPr>
        <p:txBody>
          <a:bodyPr>
            <a:noAutofit/>
          </a:bodyPr>
          <a:lstStyle>
            <a:lvl1pPr marL="260604">
              <a:lnSpc>
                <a:spcPct val="150000"/>
              </a:lnSpc>
              <a:defRPr sz="1800"/>
            </a:lvl1pPr>
            <a:lvl2pPr>
              <a:defRPr sz="1500"/>
            </a:lvl2pPr>
            <a:lvl3pPr>
              <a:defRPr sz="135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16114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ecular One"/>
              <a:buNone/>
              <a:defRPr sz="3500">
                <a:solidFill>
                  <a:schemeClr val="dk1"/>
                </a:solidFill>
                <a:latin typeface="Secular One"/>
                <a:ea typeface="Secular One"/>
                <a:cs typeface="Secular One"/>
                <a:sym typeface="Secular One"/>
              </a:defRPr>
            </a:lvl1pPr>
            <a:lvl2pPr lvl="1" rtl="0">
              <a:spcBef>
                <a:spcPts val="0"/>
              </a:spcBef>
              <a:spcAft>
                <a:spcPts val="0"/>
              </a:spcAft>
              <a:buClr>
                <a:schemeClr val="dk1"/>
              </a:buClr>
              <a:buSzPts val="3500"/>
              <a:buFont typeface="Secular One"/>
              <a:buNone/>
              <a:defRPr sz="3500">
                <a:solidFill>
                  <a:schemeClr val="dk1"/>
                </a:solidFill>
                <a:latin typeface="Secular One"/>
                <a:ea typeface="Secular One"/>
                <a:cs typeface="Secular One"/>
                <a:sym typeface="Secular One"/>
              </a:defRPr>
            </a:lvl2pPr>
            <a:lvl3pPr lvl="2" rtl="0">
              <a:spcBef>
                <a:spcPts val="0"/>
              </a:spcBef>
              <a:spcAft>
                <a:spcPts val="0"/>
              </a:spcAft>
              <a:buClr>
                <a:schemeClr val="dk1"/>
              </a:buClr>
              <a:buSzPts val="3500"/>
              <a:buFont typeface="Secular One"/>
              <a:buNone/>
              <a:defRPr sz="3500">
                <a:solidFill>
                  <a:schemeClr val="dk1"/>
                </a:solidFill>
                <a:latin typeface="Secular One"/>
                <a:ea typeface="Secular One"/>
                <a:cs typeface="Secular One"/>
                <a:sym typeface="Secular One"/>
              </a:defRPr>
            </a:lvl3pPr>
            <a:lvl4pPr lvl="3" rtl="0">
              <a:spcBef>
                <a:spcPts val="0"/>
              </a:spcBef>
              <a:spcAft>
                <a:spcPts val="0"/>
              </a:spcAft>
              <a:buClr>
                <a:schemeClr val="dk1"/>
              </a:buClr>
              <a:buSzPts val="3500"/>
              <a:buFont typeface="Secular One"/>
              <a:buNone/>
              <a:defRPr sz="3500">
                <a:solidFill>
                  <a:schemeClr val="dk1"/>
                </a:solidFill>
                <a:latin typeface="Secular One"/>
                <a:ea typeface="Secular One"/>
                <a:cs typeface="Secular One"/>
                <a:sym typeface="Secular One"/>
              </a:defRPr>
            </a:lvl4pPr>
            <a:lvl5pPr lvl="4" rtl="0">
              <a:spcBef>
                <a:spcPts val="0"/>
              </a:spcBef>
              <a:spcAft>
                <a:spcPts val="0"/>
              </a:spcAft>
              <a:buClr>
                <a:schemeClr val="dk1"/>
              </a:buClr>
              <a:buSzPts val="3500"/>
              <a:buFont typeface="Secular One"/>
              <a:buNone/>
              <a:defRPr sz="3500">
                <a:solidFill>
                  <a:schemeClr val="dk1"/>
                </a:solidFill>
                <a:latin typeface="Secular One"/>
                <a:ea typeface="Secular One"/>
                <a:cs typeface="Secular One"/>
                <a:sym typeface="Secular One"/>
              </a:defRPr>
            </a:lvl5pPr>
            <a:lvl6pPr lvl="5" rtl="0">
              <a:spcBef>
                <a:spcPts val="0"/>
              </a:spcBef>
              <a:spcAft>
                <a:spcPts val="0"/>
              </a:spcAft>
              <a:buClr>
                <a:schemeClr val="dk1"/>
              </a:buClr>
              <a:buSzPts val="3500"/>
              <a:buFont typeface="Secular One"/>
              <a:buNone/>
              <a:defRPr sz="3500">
                <a:solidFill>
                  <a:schemeClr val="dk1"/>
                </a:solidFill>
                <a:latin typeface="Secular One"/>
                <a:ea typeface="Secular One"/>
                <a:cs typeface="Secular One"/>
                <a:sym typeface="Secular One"/>
              </a:defRPr>
            </a:lvl6pPr>
            <a:lvl7pPr lvl="6" rtl="0">
              <a:spcBef>
                <a:spcPts val="0"/>
              </a:spcBef>
              <a:spcAft>
                <a:spcPts val="0"/>
              </a:spcAft>
              <a:buClr>
                <a:schemeClr val="dk1"/>
              </a:buClr>
              <a:buSzPts val="3500"/>
              <a:buFont typeface="Secular One"/>
              <a:buNone/>
              <a:defRPr sz="3500">
                <a:solidFill>
                  <a:schemeClr val="dk1"/>
                </a:solidFill>
                <a:latin typeface="Secular One"/>
                <a:ea typeface="Secular One"/>
                <a:cs typeface="Secular One"/>
                <a:sym typeface="Secular One"/>
              </a:defRPr>
            </a:lvl7pPr>
            <a:lvl8pPr lvl="7" rtl="0">
              <a:spcBef>
                <a:spcPts val="0"/>
              </a:spcBef>
              <a:spcAft>
                <a:spcPts val="0"/>
              </a:spcAft>
              <a:buClr>
                <a:schemeClr val="dk1"/>
              </a:buClr>
              <a:buSzPts val="3500"/>
              <a:buFont typeface="Secular One"/>
              <a:buNone/>
              <a:defRPr sz="3500">
                <a:solidFill>
                  <a:schemeClr val="dk1"/>
                </a:solidFill>
                <a:latin typeface="Secular One"/>
                <a:ea typeface="Secular One"/>
                <a:cs typeface="Secular One"/>
                <a:sym typeface="Secular One"/>
              </a:defRPr>
            </a:lvl8pPr>
            <a:lvl9pPr lvl="8" rtl="0">
              <a:spcBef>
                <a:spcPts val="0"/>
              </a:spcBef>
              <a:spcAft>
                <a:spcPts val="0"/>
              </a:spcAft>
              <a:buClr>
                <a:schemeClr val="dk1"/>
              </a:buClr>
              <a:buSzPts val="3500"/>
              <a:buFont typeface="Secular One"/>
              <a:buNone/>
              <a:defRPr sz="3500">
                <a:solidFill>
                  <a:schemeClr val="dk1"/>
                </a:solidFill>
                <a:latin typeface="Secular One"/>
                <a:ea typeface="Secular One"/>
                <a:cs typeface="Secular One"/>
                <a:sym typeface="Secular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1pPr>
            <a:lvl2pPr marL="914400" lvl="1" indent="-317500">
              <a:lnSpc>
                <a:spcPct val="100000"/>
              </a:lnSpc>
              <a:spcBef>
                <a:spcPts val="160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2pPr>
            <a:lvl3pPr marL="1371600" lvl="2" indent="-317500">
              <a:lnSpc>
                <a:spcPct val="100000"/>
              </a:lnSpc>
              <a:spcBef>
                <a:spcPts val="160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3pPr>
            <a:lvl4pPr marL="1828800" lvl="3" indent="-317500">
              <a:lnSpc>
                <a:spcPct val="100000"/>
              </a:lnSpc>
              <a:spcBef>
                <a:spcPts val="160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4pPr>
            <a:lvl5pPr marL="2286000" lvl="4" indent="-317500">
              <a:lnSpc>
                <a:spcPct val="100000"/>
              </a:lnSpc>
              <a:spcBef>
                <a:spcPts val="160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5pPr>
            <a:lvl6pPr marL="2743200" lvl="5" indent="-317500">
              <a:lnSpc>
                <a:spcPct val="100000"/>
              </a:lnSpc>
              <a:spcBef>
                <a:spcPts val="160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6pPr>
            <a:lvl7pPr marL="3200400" lvl="6" indent="-317500">
              <a:lnSpc>
                <a:spcPct val="100000"/>
              </a:lnSpc>
              <a:spcBef>
                <a:spcPts val="160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7pPr>
            <a:lvl8pPr marL="3657600" lvl="7" indent="-317500">
              <a:lnSpc>
                <a:spcPct val="100000"/>
              </a:lnSpc>
              <a:spcBef>
                <a:spcPts val="160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8pPr>
            <a:lvl9pPr marL="4114800" lvl="8" indent="-317500">
              <a:lnSpc>
                <a:spcPct val="100000"/>
              </a:lnSpc>
              <a:spcBef>
                <a:spcPts val="1600"/>
              </a:spcBef>
              <a:spcAft>
                <a:spcPts val="1600"/>
              </a:spcAft>
              <a:buClr>
                <a:schemeClr val="dk1"/>
              </a:buClr>
              <a:buSzPts val="1400"/>
              <a:buFont typeface="Nunito Medium"/>
              <a:buChar char="■"/>
              <a:defRPr>
                <a:solidFill>
                  <a:schemeClr val="dk1"/>
                </a:solidFill>
                <a:latin typeface="Nunito Medium"/>
                <a:ea typeface="Nunito Medium"/>
                <a:cs typeface="Nunito Medium"/>
                <a:sym typeface="Nunit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79" r:id="rId4"/>
    <p:sldLayoutId id="2147483680" r:id="rId5"/>
    <p:sldLayoutId id="2147483685"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aslanahmedov/market-basket-analysi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8"/>
          <p:cNvSpPr/>
          <p:nvPr/>
        </p:nvSpPr>
        <p:spPr>
          <a:xfrm>
            <a:off x="887225" y="779700"/>
            <a:ext cx="2489100" cy="358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txBox="1">
            <a:spLocks noGrp="1"/>
          </p:cNvSpPr>
          <p:nvPr>
            <p:ph type="ctrTitle"/>
          </p:nvPr>
        </p:nvSpPr>
        <p:spPr>
          <a:xfrm>
            <a:off x="3590692" y="1333908"/>
            <a:ext cx="5218771" cy="2353427"/>
          </a:xfrm>
          <a:prstGeom prst="rect">
            <a:avLst/>
          </a:prstGeom>
        </p:spPr>
        <p:txBody>
          <a:bodyPr spcFirstLastPara="1" wrap="square" lIns="91425" tIns="91425" rIns="91425" bIns="91425" anchor="b" anchorCtr="0">
            <a:noAutofit/>
          </a:bodyPr>
          <a:lstStyle/>
          <a:p>
            <a:pPr algn="r"/>
            <a:r>
              <a:rPr lang="en-US" sz="2600" b="1" dirty="0">
                <a:solidFill>
                  <a:schemeClr val="accent2">
                    <a:lumMod val="50000"/>
                  </a:schemeClr>
                </a:solidFill>
                <a:effectLst/>
                <a:latin typeface="Poppins" panose="00000500000000000000" pitchFamily="2" charset="0"/>
                <a:ea typeface="Calibri" panose="020F0502020204030204" pitchFamily="34" charset="0"/>
                <a:cs typeface="Poppins" panose="00000500000000000000" pitchFamily="2" charset="0"/>
              </a:rPr>
              <a:t>Market Basket Analysis : Simplifying Customer Insights</a:t>
            </a:r>
            <a:br>
              <a:rPr lang="en-IN" sz="2600" dirty="0">
                <a:solidFill>
                  <a:schemeClr val="accent2">
                    <a:lumMod val="50000"/>
                  </a:schemeClr>
                </a:solidFill>
                <a:effectLst/>
                <a:latin typeface="Poppins" panose="00000500000000000000" pitchFamily="2" charset="0"/>
                <a:ea typeface="Calibri" panose="020F0502020204030204" pitchFamily="34" charset="0"/>
                <a:cs typeface="Poppins" panose="00000500000000000000" pitchFamily="2" charset="0"/>
              </a:rPr>
            </a:br>
            <a:endParaRPr lang="en-US" sz="2600" b="1" dirty="0">
              <a:solidFill>
                <a:schemeClr val="accent2">
                  <a:lumMod val="50000"/>
                </a:schemeClr>
              </a:solidFill>
              <a:latin typeface="Poppins" panose="00000500000000000000" pitchFamily="2" charset="0"/>
              <a:cs typeface="Poppins" panose="00000500000000000000" pitchFamily="2" charset="0"/>
            </a:endParaRPr>
          </a:p>
        </p:txBody>
      </p:sp>
      <p:pic>
        <p:nvPicPr>
          <p:cNvPr id="327" name="Google Shape;327;p38"/>
          <p:cNvPicPr preferRelativeResize="0"/>
          <p:nvPr/>
        </p:nvPicPr>
        <p:blipFill>
          <a:blip r:embed="rId3">
            <a:alphaModFix/>
          </a:blip>
          <a:stretch>
            <a:fillRect/>
          </a:stretch>
        </p:blipFill>
        <p:spPr>
          <a:xfrm>
            <a:off x="713062" y="751025"/>
            <a:ext cx="1108014" cy="1096400"/>
          </a:xfrm>
          <a:prstGeom prst="rect">
            <a:avLst/>
          </a:prstGeom>
          <a:noFill/>
          <a:ln>
            <a:noFill/>
          </a:ln>
        </p:spPr>
      </p:pic>
      <p:pic>
        <p:nvPicPr>
          <p:cNvPr id="328" name="Google Shape;328;p38"/>
          <p:cNvPicPr preferRelativeResize="0"/>
          <p:nvPr/>
        </p:nvPicPr>
        <p:blipFill>
          <a:blip r:embed="rId4">
            <a:alphaModFix/>
          </a:blip>
          <a:stretch>
            <a:fillRect/>
          </a:stretch>
        </p:blipFill>
        <p:spPr>
          <a:xfrm>
            <a:off x="1213825" y="1572901"/>
            <a:ext cx="2199235" cy="1096401"/>
          </a:xfrm>
          <a:prstGeom prst="rect">
            <a:avLst/>
          </a:prstGeom>
          <a:noFill/>
          <a:ln>
            <a:noFill/>
          </a:ln>
        </p:spPr>
      </p:pic>
      <p:pic>
        <p:nvPicPr>
          <p:cNvPr id="329" name="Google Shape;329;p38"/>
          <p:cNvPicPr preferRelativeResize="0"/>
          <p:nvPr/>
        </p:nvPicPr>
        <p:blipFill>
          <a:blip r:embed="rId5">
            <a:alphaModFix/>
          </a:blip>
          <a:stretch>
            <a:fillRect/>
          </a:stretch>
        </p:blipFill>
        <p:spPr>
          <a:xfrm>
            <a:off x="713050" y="2669300"/>
            <a:ext cx="2372398" cy="1191999"/>
          </a:xfrm>
          <a:prstGeom prst="rect">
            <a:avLst/>
          </a:prstGeom>
          <a:noFill/>
          <a:ln>
            <a:noFill/>
          </a:ln>
        </p:spPr>
      </p:pic>
      <p:pic>
        <p:nvPicPr>
          <p:cNvPr id="330" name="Google Shape;330;p38"/>
          <p:cNvPicPr preferRelativeResize="0"/>
          <p:nvPr/>
        </p:nvPicPr>
        <p:blipFill>
          <a:blip r:embed="rId6">
            <a:alphaModFix/>
          </a:blip>
          <a:stretch>
            <a:fillRect/>
          </a:stretch>
        </p:blipFill>
        <p:spPr>
          <a:xfrm>
            <a:off x="2685775" y="3486550"/>
            <a:ext cx="864725" cy="905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B440E95-375B-9073-441E-1ECDF1164CFE}"/>
              </a:ext>
            </a:extLst>
          </p:cNvPr>
          <p:cNvSpPr>
            <a:spLocks noGrp="1"/>
          </p:cNvSpPr>
          <p:nvPr>
            <p:ph type="title"/>
          </p:nvPr>
        </p:nvSpPr>
        <p:spPr/>
        <p:txBody>
          <a:bodyPr/>
          <a:lstStyle/>
          <a:p>
            <a:r>
              <a:rPr lang="en-IN" b="1" dirty="0">
                <a:solidFill>
                  <a:schemeClr val="accent2">
                    <a:lumMod val="50000"/>
                  </a:schemeClr>
                </a:solidFill>
                <a:latin typeface="Poppins" panose="00000500000000000000" pitchFamily="2" charset="0"/>
                <a:cs typeface="Poppins" panose="00000500000000000000" pitchFamily="2" charset="0"/>
              </a:rPr>
              <a:t>Contents</a:t>
            </a:r>
          </a:p>
        </p:txBody>
      </p:sp>
      <p:sp>
        <p:nvSpPr>
          <p:cNvPr id="9" name="Content Placeholder 8">
            <a:extLst>
              <a:ext uri="{FF2B5EF4-FFF2-40B4-BE49-F238E27FC236}">
                <a16:creationId xmlns:a16="http://schemas.microsoft.com/office/drawing/2014/main" id="{7CF619D9-94E7-C96B-82B4-6F3C4A51E6DC}"/>
              </a:ext>
            </a:extLst>
          </p:cNvPr>
          <p:cNvSpPr>
            <a:spLocks noGrp="1"/>
          </p:cNvSpPr>
          <p:nvPr>
            <p:ph idx="1"/>
          </p:nvPr>
        </p:nvSpPr>
        <p:spPr/>
        <p:txBody>
          <a:bodyPr/>
          <a:lstStyle/>
          <a:p>
            <a:r>
              <a:rPr lang="en-IN" b="1" dirty="0">
                <a:latin typeface="Poppins" panose="00000500000000000000" pitchFamily="2" charset="0"/>
                <a:cs typeface="Poppins" panose="00000500000000000000" pitchFamily="2" charset="0"/>
              </a:rPr>
              <a:t>Problem Definition</a:t>
            </a:r>
          </a:p>
          <a:p>
            <a:r>
              <a:rPr lang="en-IN" b="1" dirty="0">
                <a:latin typeface="Poppins" panose="00000500000000000000" pitchFamily="2" charset="0"/>
                <a:cs typeface="Poppins" panose="00000500000000000000" pitchFamily="2" charset="0"/>
              </a:rPr>
              <a:t>Design Thinking</a:t>
            </a:r>
          </a:p>
          <a:p>
            <a:r>
              <a:rPr lang="en-IN" b="1" dirty="0">
                <a:latin typeface="Poppins" panose="00000500000000000000" pitchFamily="2" charset="0"/>
                <a:cs typeface="Poppins" panose="00000500000000000000" pitchFamily="2" charset="0"/>
              </a:rPr>
              <a:t>Visualization</a:t>
            </a:r>
          </a:p>
          <a:p>
            <a:r>
              <a:rPr lang="en-IN" b="1" dirty="0">
                <a:latin typeface="Poppins" panose="00000500000000000000" pitchFamily="2" charset="0"/>
                <a:cs typeface="Poppins" panose="00000500000000000000" pitchFamily="2" charset="0"/>
              </a:rPr>
              <a:t>Recommendations</a:t>
            </a:r>
          </a:p>
          <a:p>
            <a:r>
              <a:rPr lang="en-IN" b="1" dirty="0">
                <a:latin typeface="Poppins" panose="00000500000000000000" pitchFamily="2" charset="0"/>
                <a:cs typeface="Poppins" panose="00000500000000000000" pitchFamily="2" charset="0"/>
              </a:rPr>
              <a:t>Conclusion</a:t>
            </a:r>
          </a:p>
          <a:p>
            <a:endParaRPr lang="en-IN" dirty="0"/>
          </a:p>
        </p:txBody>
      </p:sp>
    </p:spTree>
    <p:extLst>
      <p:ext uri="{BB962C8B-B14F-4D97-AF65-F5344CB8AC3E}">
        <p14:creationId xmlns:p14="http://schemas.microsoft.com/office/powerpoint/2010/main" val="3548027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9"/>
          <p:cNvSpPr txBox="1">
            <a:spLocks noGrp="1"/>
          </p:cNvSpPr>
          <p:nvPr>
            <p:ph type="title"/>
          </p:nvPr>
        </p:nvSpPr>
        <p:spPr>
          <a:xfrm>
            <a:off x="572430" y="437591"/>
            <a:ext cx="8058613" cy="572700"/>
          </a:xfrm>
          <a:prstGeom prst="rect">
            <a:avLst/>
          </a:prstGeom>
        </p:spPr>
        <p:txBody>
          <a:bodyPr spcFirstLastPara="1" wrap="square" lIns="91425" tIns="91425" rIns="91425" bIns="91425" anchor="t" anchorCtr="0">
            <a:noAutofit/>
          </a:bodyPr>
          <a:lstStyle/>
          <a:p>
            <a:r>
              <a:rPr lang="en-US" sz="3600" b="1" dirty="0">
                <a:solidFill>
                  <a:schemeClr val="accent2">
                    <a:lumMod val="50000"/>
                  </a:schemeClr>
                </a:solidFill>
                <a:effectLst/>
                <a:latin typeface="Poppins" panose="00000500000000000000" pitchFamily="2" charset="0"/>
                <a:ea typeface="Calibri" panose="020F0502020204030204" pitchFamily="34" charset="0"/>
                <a:cs typeface="Poppins" panose="00000500000000000000" pitchFamily="2" charset="0"/>
              </a:rPr>
              <a:t>Problem Definition</a:t>
            </a:r>
            <a:br>
              <a:rPr lang="en-IN" sz="3600" dirty="0">
                <a:solidFill>
                  <a:schemeClr val="accent2">
                    <a:lumMod val="50000"/>
                  </a:schemeClr>
                </a:solidFill>
                <a:effectLst/>
                <a:latin typeface="Poppins" panose="00000500000000000000" pitchFamily="2" charset="0"/>
                <a:ea typeface="Calibri" panose="020F0502020204030204" pitchFamily="34" charset="0"/>
                <a:cs typeface="Poppins" panose="00000500000000000000" pitchFamily="2" charset="0"/>
              </a:rPr>
            </a:br>
            <a:endParaRPr b="1" dirty="0">
              <a:solidFill>
                <a:schemeClr val="accent2">
                  <a:lumMod val="50000"/>
                </a:schemeClr>
              </a:solidFill>
              <a:latin typeface="Poppins" panose="00000500000000000000" pitchFamily="2" charset="0"/>
              <a:cs typeface="Poppins" panose="00000500000000000000" pitchFamily="2" charset="0"/>
            </a:endParaRPr>
          </a:p>
        </p:txBody>
      </p:sp>
      <p:sp>
        <p:nvSpPr>
          <p:cNvPr id="2" name="TextBox 1">
            <a:extLst>
              <a:ext uri="{FF2B5EF4-FFF2-40B4-BE49-F238E27FC236}">
                <a16:creationId xmlns:a16="http://schemas.microsoft.com/office/drawing/2014/main" id="{4474CA83-DE61-C30B-05D8-291E8B8AA7C8}"/>
              </a:ext>
            </a:extLst>
          </p:cNvPr>
          <p:cNvSpPr txBox="1"/>
          <p:nvPr/>
        </p:nvSpPr>
        <p:spPr>
          <a:xfrm>
            <a:off x="639336" y="1524001"/>
            <a:ext cx="7835592" cy="2157450"/>
          </a:xfrm>
          <a:prstGeom prst="rect">
            <a:avLst/>
          </a:prstGeom>
          <a:noFill/>
        </p:spPr>
        <p:txBody>
          <a:bodyPr wrap="square" rtlCol="0">
            <a:spAutoFit/>
          </a:bodyPr>
          <a:lstStyle/>
          <a:p>
            <a:pPr marL="342900" lvl="0" indent="-342900" algn="l">
              <a:lnSpc>
                <a:spcPct val="107000"/>
              </a:lnSpc>
              <a:spcAft>
                <a:spcPts val="1695"/>
              </a:spcAft>
              <a:buFont typeface="Arial" panose="020B0604020202020204" pitchFamily="34" charset="0"/>
              <a:buChar char="•"/>
              <a:tabLst>
                <a:tab pos="457200" algn="l"/>
              </a:tabLst>
            </a:pPr>
            <a:r>
              <a:rPr lang="en-US" sz="1800" dirty="0">
                <a:solidFill>
                  <a:srgbClr val="4D3D3F"/>
                </a:solidFill>
                <a:effectLst/>
                <a:latin typeface="Poppins" panose="00000500000000000000" pitchFamily="2" charset="0"/>
                <a:ea typeface="Calibri" panose="020F0502020204030204" pitchFamily="34" charset="0"/>
                <a:cs typeface="Poppins" panose="00000500000000000000" pitchFamily="2" charset="0"/>
              </a:rPr>
              <a:t>Our challenge is to explore a provided dataset, aiming to uncover hidden patterns and intricate associations between products. At its core, our objective is to discern and comprehend customer purchasing behavior with precision, pinpointing nuanced cross-selling opportunities for a retail enterprise. This undertaking demands the precise application of the Apriori algorithm and astute interpretation of data.</a:t>
            </a:r>
            <a:endParaRPr lang="en-IN" sz="1800" dirty="0">
              <a:solidFill>
                <a:srgbClr val="4D3D3F"/>
              </a:solidFill>
              <a:effectLst/>
              <a:latin typeface="Poppins" panose="00000500000000000000" pitchFamily="2" charset="0"/>
              <a:ea typeface="Calibri" panose="020F0502020204030204" pitchFamily="34" charset="0"/>
              <a:cs typeface="Poppins"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9"/>
          <p:cNvSpPr txBox="1">
            <a:spLocks noGrp="1"/>
          </p:cNvSpPr>
          <p:nvPr>
            <p:ph type="title"/>
          </p:nvPr>
        </p:nvSpPr>
        <p:spPr>
          <a:xfrm>
            <a:off x="602166" y="177396"/>
            <a:ext cx="8058613" cy="572700"/>
          </a:xfrm>
          <a:prstGeom prst="rect">
            <a:avLst/>
          </a:prstGeom>
        </p:spPr>
        <p:txBody>
          <a:bodyPr spcFirstLastPara="1" wrap="square" lIns="91425" tIns="91425" rIns="91425" bIns="91425" anchor="t" anchorCtr="0">
            <a:noAutofit/>
          </a:bodyPr>
          <a:lstStyle/>
          <a:p>
            <a:r>
              <a:rPr lang="en-IN" b="1" dirty="0">
                <a:solidFill>
                  <a:schemeClr val="accent2">
                    <a:lumMod val="50000"/>
                  </a:schemeClr>
                </a:solidFill>
                <a:latin typeface="Poppins" panose="00000500000000000000" pitchFamily="2" charset="0"/>
                <a:cs typeface="Poppins" panose="00000500000000000000" pitchFamily="2" charset="0"/>
              </a:rPr>
              <a:t>Design Thinking</a:t>
            </a:r>
            <a:endParaRPr b="1" dirty="0">
              <a:solidFill>
                <a:schemeClr val="accent2">
                  <a:lumMod val="50000"/>
                </a:schemeClr>
              </a:solidFill>
              <a:latin typeface="Poppins" panose="00000500000000000000" pitchFamily="2" charset="0"/>
              <a:cs typeface="Poppins" panose="00000500000000000000" pitchFamily="2" charset="0"/>
            </a:endParaRPr>
          </a:p>
        </p:txBody>
      </p:sp>
      <p:sp>
        <p:nvSpPr>
          <p:cNvPr id="2" name="TextBox 1">
            <a:extLst>
              <a:ext uri="{FF2B5EF4-FFF2-40B4-BE49-F238E27FC236}">
                <a16:creationId xmlns:a16="http://schemas.microsoft.com/office/drawing/2014/main" id="{4474CA83-DE61-C30B-05D8-291E8B8AA7C8}"/>
              </a:ext>
            </a:extLst>
          </p:cNvPr>
          <p:cNvSpPr txBox="1"/>
          <p:nvPr/>
        </p:nvSpPr>
        <p:spPr>
          <a:xfrm>
            <a:off x="572428" y="869796"/>
            <a:ext cx="7835592" cy="4061112"/>
          </a:xfrm>
          <a:prstGeom prst="rect">
            <a:avLst/>
          </a:prstGeom>
          <a:noFill/>
        </p:spPr>
        <p:txBody>
          <a:bodyPr wrap="square" rtlCol="0">
            <a:spAutoFit/>
          </a:bodyPr>
          <a:lstStyle/>
          <a:p>
            <a:pPr lvl="0" algn="l">
              <a:lnSpc>
                <a:spcPct val="107000"/>
              </a:lnSpc>
              <a:spcAft>
                <a:spcPts val="1695"/>
              </a:spcAft>
              <a:tabLst>
                <a:tab pos="457200" algn="l"/>
              </a:tabLst>
            </a:pPr>
            <a:r>
              <a:rPr lang="en-US" sz="1050" b="1" u="sng" dirty="0">
                <a:solidFill>
                  <a:srgbClr val="4D3D3F"/>
                </a:solidFill>
                <a:effectLst/>
                <a:latin typeface="Poppins" panose="00000500000000000000" pitchFamily="2" charset="0"/>
                <a:ea typeface="Calibri" panose="020F0502020204030204" pitchFamily="34" charset="0"/>
                <a:cs typeface="Poppins" panose="00000500000000000000" pitchFamily="2" charset="0"/>
              </a:rPr>
              <a:t>Data Source:</a:t>
            </a:r>
            <a:endParaRPr lang="en-IN" sz="1050" u="sng" dirty="0">
              <a:solidFill>
                <a:srgbClr val="4D3D3F"/>
              </a:solidFill>
              <a:effectLst/>
              <a:latin typeface="Poppins" panose="00000500000000000000" pitchFamily="2" charset="0"/>
              <a:ea typeface="Calibri" panose="020F0502020204030204" pitchFamily="34" charset="0"/>
              <a:cs typeface="Poppins" panose="00000500000000000000" pitchFamily="2" charset="0"/>
            </a:endParaRPr>
          </a:p>
          <a:p>
            <a:pPr lvl="0" algn="l">
              <a:lnSpc>
                <a:spcPct val="107000"/>
              </a:lnSpc>
              <a:spcAft>
                <a:spcPts val="1695"/>
              </a:spcAft>
              <a:tabLst>
                <a:tab pos="457200" algn="l"/>
              </a:tabLst>
            </a:pPr>
            <a:r>
              <a:rPr lang="en-US" sz="1050" dirty="0">
                <a:solidFill>
                  <a:srgbClr val="4D3D3F"/>
                </a:solidFill>
                <a:effectLst/>
                <a:latin typeface="Poppins" panose="00000500000000000000" pitchFamily="2" charset="0"/>
                <a:ea typeface="Calibri" panose="020F0502020204030204" pitchFamily="34" charset="0"/>
                <a:cs typeface="Poppins" panose="00000500000000000000" pitchFamily="2" charset="0"/>
              </a:rPr>
              <a:t>Source a transaction dataset containing intricately detailed product purchase records. For this purpose we have used the dataset provided in Kaggle</a:t>
            </a:r>
          </a:p>
          <a:p>
            <a:pPr lvl="0" algn="l">
              <a:lnSpc>
                <a:spcPct val="107000"/>
              </a:lnSpc>
              <a:spcAft>
                <a:spcPts val="1695"/>
              </a:spcAft>
              <a:tabLst>
                <a:tab pos="457200" algn="l"/>
              </a:tabLst>
            </a:pPr>
            <a:r>
              <a:rPr lang="fi-FI" sz="1050" b="1" dirty="0">
                <a:solidFill>
                  <a:srgbClr val="4D3D3F"/>
                </a:solidFill>
                <a:effectLst/>
                <a:latin typeface="Poppins" panose="00000500000000000000" pitchFamily="2" charset="0"/>
                <a:ea typeface="Calibri" panose="020F0502020204030204" pitchFamily="34" charset="0"/>
                <a:cs typeface="Poppins" panose="00000500000000000000" pitchFamily="2" charset="0"/>
              </a:rPr>
              <a:t>Dataset Link: </a:t>
            </a:r>
            <a:r>
              <a:rPr lang="fi-FI" sz="1050" b="1" u="sng" dirty="0">
                <a:solidFill>
                  <a:srgbClr val="4D3D3F"/>
                </a:solidFill>
                <a:effectLst/>
                <a:latin typeface="Poppins" panose="00000500000000000000" pitchFamily="2" charset="0"/>
                <a:ea typeface="Calibri" panose="020F0502020204030204" pitchFamily="34" charset="0"/>
                <a:cs typeface="Poppins" panose="00000500000000000000" pitchFamily="2" charset="0"/>
                <a:hlinkClick r:id="rId3"/>
              </a:rPr>
              <a:t>https://www.kaggle.com/datasets/aslanahmedov/market-basket-analysis</a:t>
            </a:r>
            <a:r>
              <a:rPr lang="fi-FI" sz="1050" dirty="0">
                <a:solidFill>
                  <a:srgbClr val="4D3D3F"/>
                </a:solidFill>
                <a:effectLst/>
                <a:latin typeface="Poppins" panose="00000500000000000000" pitchFamily="2" charset="0"/>
                <a:ea typeface="Calibri" panose="020F0502020204030204" pitchFamily="34" charset="0"/>
                <a:cs typeface="Poppins" panose="00000500000000000000" pitchFamily="2" charset="0"/>
              </a:rPr>
              <a:t> </a:t>
            </a:r>
            <a:endParaRPr lang="en-IN" sz="1050" dirty="0">
              <a:solidFill>
                <a:srgbClr val="4D3D3F"/>
              </a:solidFill>
              <a:latin typeface="Poppins" panose="00000500000000000000" pitchFamily="2" charset="0"/>
              <a:ea typeface="Calibri" panose="020F0502020204030204" pitchFamily="34" charset="0"/>
              <a:cs typeface="Poppins" panose="00000500000000000000" pitchFamily="2" charset="0"/>
            </a:endParaRPr>
          </a:p>
          <a:p>
            <a:pPr lvl="0" algn="l">
              <a:lnSpc>
                <a:spcPct val="107000"/>
              </a:lnSpc>
              <a:spcAft>
                <a:spcPts val="1695"/>
              </a:spcAft>
              <a:tabLst>
                <a:tab pos="457200" algn="l"/>
              </a:tabLst>
            </a:pPr>
            <a:r>
              <a:rPr lang="en-US" sz="1050" b="1" u="sng" dirty="0">
                <a:solidFill>
                  <a:srgbClr val="4D3D3F"/>
                </a:solidFill>
                <a:effectLst/>
                <a:latin typeface="Poppins" panose="00000500000000000000" pitchFamily="2" charset="0"/>
                <a:ea typeface="Calibri" panose="020F0502020204030204" pitchFamily="34" charset="0"/>
                <a:cs typeface="Poppins" panose="00000500000000000000" pitchFamily="2" charset="0"/>
              </a:rPr>
              <a:t>Data Preprocessing:</a:t>
            </a:r>
            <a:endParaRPr lang="en-IN" sz="1050" b="1" u="sng" dirty="0">
              <a:solidFill>
                <a:srgbClr val="4D3D3F"/>
              </a:solidFill>
              <a:latin typeface="Poppins" panose="00000500000000000000" pitchFamily="2" charset="0"/>
              <a:ea typeface="Calibri" panose="020F0502020204030204" pitchFamily="34" charset="0"/>
              <a:cs typeface="Poppins" panose="00000500000000000000" pitchFamily="2" charset="0"/>
            </a:endParaRPr>
          </a:p>
          <a:p>
            <a:pPr lvl="0" algn="l">
              <a:lnSpc>
                <a:spcPct val="107000"/>
              </a:lnSpc>
              <a:spcAft>
                <a:spcPts val="1695"/>
              </a:spcAft>
              <a:tabLst>
                <a:tab pos="457200" algn="l"/>
              </a:tabLst>
            </a:pPr>
            <a:r>
              <a:rPr lang="en-US" sz="1050" dirty="0">
                <a:solidFill>
                  <a:srgbClr val="4D3D3F"/>
                </a:solidFill>
                <a:effectLst/>
                <a:latin typeface="Poppins" panose="00000500000000000000" pitchFamily="2" charset="0"/>
                <a:ea typeface="Calibri" panose="020F0502020204030204" pitchFamily="34" charset="0"/>
                <a:cs typeface="Poppins" panose="00000500000000000000" pitchFamily="2" charset="0"/>
              </a:rPr>
              <a:t>Cleanse the data, addressing any missing values, duplicates, or inconsistencies with care, ensuring data reliability and for the algorithm to work efficiently on the dataset.</a:t>
            </a:r>
          </a:p>
          <a:p>
            <a:pPr lvl="0" algn="l">
              <a:lnSpc>
                <a:spcPct val="107000"/>
              </a:lnSpc>
              <a:spcAft>
                <a:spcPts val="1695"/>
              </a:spcAft>
              <a:tabLst>
                <a:tab pos="457200" algn="l"/>
              </a:tabLst>
            </a:pPr>
            <a:r>
              <a:rPr lang="en-US" sz="1050" b="1" u="sng" dirty="0">
                <a:solidFill>
                  <a:srgbClr val="4D3D3F"/>
                </a:solidFill>
                <a:effectLst/>
                <a:latin typeface="Poppins" panose="00000500000000000000" pitchFamily="2" charset="0"/>
                <a:ea typeface="Calibri" panose="020F0502020204030204" pitchFamily="34" charset="0"/>
                <a:cs typeface="Poppins" panose="00000500000000000000" pitchFamily="2" charset="0"/>
              </a:rPr>
              <a:t>Apriori Algorithm:</a:t>
            </a:r>
            <a:endParaRPr lang="en-IN" sz="1050" b="1" u="sng" dirty="0">
              <a:solidFill>
                <a:srgbClr val="4D3D3F"/>
              </a:solidFill>
              <a:latin typeface="Poppins" panose="00000500000000000000" pitchFamily="2" charset="0"/>
              <a:ea typeface="Calibri" panose="020F0502020204030204" pitchFamily="34" charset="0"/>
              <a:cs typeface="Poppins" panose="00000500000000000000" pitchFamily="2" charset="0"/>
            </a:endParaRPr>
          </a:p>
          <a:p>
            <a:pPr lvl="0" algn="l">
              <a:lnSpc>
                <a:spcPct val="107000"/>
              </a:lnSpc>
              <a:spcAft>
                <a:spcPts val="1695"/>
              </a:spcAft>
              <a:tabLst>
                <a:tab pos="457200" algn="l"/>
              </a:tabLst>
            </a:pPr>
            <a:r>
              <a:rPr lang="en-US" sz="1050" dirty="0">
                <a:solidFill>
                  <a:srgbClr val="4D3D3F"/>
                </a:solidFill>
                <a:effectLst/>
                <a:latin typeface="Poppins" panose="00000500000000000000" pitchFamily="2" charset="0"/>
                <a:ea typeface="Calibri" panose="020F0502020204030204" pitchFamily="34" charset="0"/>
                <a:cs typeface="Poppins" panose="00000500000000000000" pitchFamily="2" charset="0"/>
              </a:rPr>
              <a:t>Implement the Apriori algorithm to unveil frequent item sets, revealing not just customer preferences but the subtle associations between products which are frequently brought together.</a:t>
            </a:r>
            <a:endParaRPr lang="en-IN" sz="1050" dirty="0">
              <a:solidFill>
                <a:srgbClr val="4D3D3F"/>
              </a:solidFill>
              <a:latin typeface="Poppins" panose="00000500000000000000" pitchFamily="2" charset="0"/>
              <a:ea typeface="Calibri" panose="020F0502020204030204" pitchFamily="34" charset="0"/>
              <a:cs typeface="Poppins" panose="00000500000000000000" pitchFamily="2" charset="0"/>
            </a:endParaRPr>
          </a:p>
          <a:p>
            <a:pPr lvl="0" algn="l">
              <a:lnSpc>
                <a:spcPct val="107000"/>
              </a:lnSpc>
              <a:spcAft>
                <a:spcPts val="1695"/>
              </a:spcAft>
              <a:tabLst>
                <a:tab pos="457200" algn="l"/>
              </a:tabLst>
            </a:pPr>
            <a:r>
              <a:rPr lang="en-US" sz="1050" b="1" u="sng" dirty="0">
                <a:solidFill>
                  <a:srgbClr val="4D3D3F"/>
                </a:solidFill>
                <a:effectLst/>
                <a:latin typeface="Poppins" panose="00000500000000000000" pitchFamily="2" charset="0"/>
                <a:ea typeface="Calibri" panose="020F0502020204030204" pitchFamily="34" charset="0"/>
                <a:cs typeface="Poppins" panose="00000500000000000000" pitchFamily="2" charset="0"/>
              </a:rPr>
              <a:t>Insights Interpretation:</a:t>
            </a:r>
            <a:endParaRPr lang="en-IN" sz="1050" u="sng" dirty="0">
              <a:solidFill>
                <a:srgbClr val="4D3D3F"/>
              </a:solidFill>
              <a:effectLst/>
              <a:latin typeface="Poppins" panose="00000500000000000000" pitchFamily="2" charset="0"/>
              <a:ea typeface="Calibri" panose="020F0502020204030204" pitchFamily="34" charset="0"/>
              <a:cs typeface="Poppins" panose="00000500000000000000" pitchFamily="2" charset="0"/>
            </a:endParaRPr>
          </a:p>
          <a:p>
            <a:r>
              <a:rPr lang="en-US" sz="1050" dirty="0">
                <a:effectLst/>
                <a:latin typeface="Poppins" panose="00000500000000000000" pitchFamily="2" charset="0"/>
                <a:ea typeface="Calibri" panose="020F0502020204030204" pitchFamily="34" charset="0"/>
                <a:cs typeface="Poppins" panose="00000500000000000000" pitchFamily="2" charset="0"/>
              </a:rPr>
              <a:t>Carefully decode and dissect complex association rules, capturing the nuances of customer behavior patterns with precision</a:t>
            </a:r>
            <a:endParaRPr lang="en-IN" sz="1050" dirty="0">
              <a:solidFill>
                <a:srgbClr val="4D3D3F"/>
              </a:solidFill>
              <a:effectLst/>
              <a:latin typeface="Poppins" panose="00000500000000000000" pitchFamily="2" charset="0"/>
              <a:ea typeface="Calibri" panose="020F0502020204030204" pitchFamily="34" charset="0"/>
              <a:cs typeface="Poppins" panose="00000500000000000000" pitchFamily="2" charset="0"/>
            </a:endParaRPr>
          </a:p>
        </p:txBody>
      </p:sp>
    </p:spTree>
    <p:extLst>
      <p:ext uri="{BB962C8B-B14F-4D97-AF65-F5344CB8AC3E}">
        <p14:creationId xmlns:p14="http://schemas.microsoft.com/office/powerpoint/2010/main" val="1013981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9"/>
          <p:cNvSpPr txBox="1">
            <a:spLocks noGrp="1"/>
          </p:cNvSpPr>
          <p:nvPr>
            <p:ph type="title"/>
          </p:nvPr>
        </p:nvSpPr>
        <p:spPr>
          <a:xfrm>
            <a:off x="602166" y="177396"/>
            <a:ext cx="8058613" cy="572700"/>
          </a:xfrm>
          <a:prstGeom prst="rect">
            <a:avLst/>
          </a:prstGeom>
        </p:spPr>
        <p:txBody>
          <a:bodyPr spcFirstLastPara="1" wrap="square" lIns="91425" tIns="91425" rIns="91425" bIns="91425" anchor="t" anchorCtr="0">
            <a:noAutofit/>
          </a:bodyPr>
          <a:lstStyle/>
          <a:p>
            <a:r>
              <a:rPr lang="en-IN" b="1" dirty="0">
                <a:solidFill>
                  <a:schemeClr val="accent2">
                    <a:lumMod val="50000"/>
                  </a:schemeClr>
                </a:solidFill>
                <a:latin typeface="Poppins" panose="00000500000000000000" pitchFamily="2" charset="0"/>
                <a:cs typeface="Poppins" panose="00000500000000000000" pitchFamily="2" charset="0"/>
              </a:rPr>
              <a:t>Visualisation</a:t>
            </a:r>
            <a:endParaRPr b="1" dirty="0">
              <a:solidFill>
                <a:schemeClr val="accent2">
                  <a:lumMod val="50000"/>
                </a:schemeClr>
              </a:solidFill>
              <a:latin typeface="Poppins" panose="00000500000000000000" pitchFamily="2" charset="0"/>
              <a:cs typeface="Poppins" panose="00000500000000000000" pitchFamily="2" charset="0"/>
            </a:endParaRPr>
          </a:p>
        </p:txBody>
      </p:sp>
      <p:sp>
        <p:nvSpPr>
          <p:cNvPr id="2" name="TextBox 1">
            <a:extLst>
              <a:ext uri="{FF2B5EF4-FFF2-40B4-BE49-F238E27FC236}">
                <a16:creationId xmlns:a16="http://schemas.microsoft.com/office/drawing/2014/main" id="{4474CA83-DE61-C30B-05D8-291E8B8AA7C8}"/>
              </a:ext>
            </a:extLst>
          </p:cNvPr>
          <p:cNvSpPr txBox="1"/>
          <p:nvPr/>
        </p:nvSpPr>
        <p:spPr>
          <a:xfrm>
            <a:off x="594731" y="1248938"/>
            <a:ext cx="7835592" cy="971997"/>
          </a:xfrm>
          <a:prstGeom prst="rect">
            <a:avLst/>
          </a:prstGeom>
          <a:noFill/>
        </p:spPr>
        <p:txBody>
          <a:bodyPr wrap="square" rtlCol="0">
            <a:spAutoFit/>
          </a:bodyPr>
          <a:lstStyle/>
          <a:p>
            <a:pPr lvl="0" algn="l">
              <a:lnSpc>
                <a:spcPct val="107000"/>
              </a:lnSpc>
              <a:spcAft>
                <a:spcPts val="1695"/>
              </a:spcAft>
              <a:tabLst>
                <a:tab pos="457200" algn="l"/>
              </a:tabLst>
            </a:pPr>
            <a:r>
              <a:rPr lang="en-US" sz="1800" dirty="0">
                <a:solidFill>
                  <a:srgbClr val="4D3D3F"/>
                </a:solidFill>
                <a:effectLst/>
                <a:latin typeface="Poppins" panose="00000500000000000000" pitchFamily="2" charset="0"/>
                <a:ea typeface="Calibri" panose="020F0502020204030204" pitchFamily="34" charset="0"/>
                <a:cs typeface="Poppins" panose="00000500000000000000" pitchFamily="2" charset="0"/>
              </a:rPr>
              <a:t>Leverage sophisticated visualizations such as charts and diagrams, elevating the presentation of discovered associations for a better clarity and understanding .</a:t>
            </a:r>
            <a:endParaRPr lang="en-IN" sz="1800" dirty="0">
              <a:solidFill>
                <a:srgbClr val="4D3D3F"/>
              </a:solidFill>
              <a:effectLst/>
              <a:latin typeface="Poppins" panose="00000500000000000000" pitchFamily="2" charset="0"/>
              <a:ea typeface="Calibri" panose="020F0502020204030204" pitchFamily="34" charset="0"/>
              <a:cs typeface="Poppins" panose="00000500000000000000" pitchFamily="2" charset="0"/>
            </a:endParaRPr>
          </a:p>
        </p:txBody>
      </p:sp>
      <p:pic>
        <p:nvPicPr>
          <p:cNvPr id="4" name="Picture 3">
            <a:extLst>
              <a:ext uri="{FF2B5EF4-FFF2-40B4-BE49-F238E27FC236}">
                <a16:creationId xmlns:a16="http://schemas.microsoft.com/office/drawing/2014/main" id="{D4D3C69E-6E47-8A37-3460-D5AA48878C4C}"/>
              </a:ext>
            </a:extLst>
          </p:cNvPr>
          <p:cNvPicPr>
            <a:picLocks noChangeAspect="1"/>
          </p:cNvPicPr>
          <p:nvPr/>
        </p:nvPicPr>
        <p:blipFill>
          <a:blip r:embed="rId3"/>
          <a:stretch>
            <a:fillRect/>
          </a:stretch>
        </p:blipFill>
        <p:spPr>
          <a:xfrm>
            <a:off x="604539" y="2483005"/>
            <a:ext cx="3395032" cy="23566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BB84BFFA-7EE7-4133-453A-AB8B92E0F0C3}"/>
              </a:ext>
            </a:extLst>
          </p:cNvPr>
          <p:cNvPicPr>
            <a:picLocks noChangeAspect="1"/>
          </p:cNvPicPr>
          <p:nvPr/>
        </p:nvPicPr>
        <p:blipFill>
          <a:blip r:embed="rId4"/>
          <a:stretch>
            <a:fillRect/>
          </a:stretch>
        </p:blipFill>
        <p:spPr>
          <a:xfrm>
            <a:off x="4509506" y="2413852"/>
            <a:ext cx="4028835" cy="24629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2311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9"/>
          <p:cNvSpPr txBox="1">
            <a:spLocks noGrp="1"/>
          </p:cNvSpPr>
          <p:nvPr>
            <p:ph type="title"/>
          </p:nvPr>
        </p:nvSpPr>
        <p:spPr>
          <a:xfrm>
            <a:off x="-104078" y="296342"/>
            <a:ext cx="9248078" cy="572700"/>
          </a:xfrm>
          <a:prstGeom prst="rect">
            <a:avLst/>
          </a:prstGeom>
        </p:spPr>
        <p:txBody>
          <a:bodyPr spcFirstLastPara="1" wrap="square" lIns="91425" tIns="91425" rIns="91425" bIns="91425" anchor="t" anchorCtr="0">
            <a:noAutofit/>
          </a:bodyPr>
          <a:lstStyle/>
          <a:p>
            <a:r>
              <a:rPr lang="en-IN" sz="3000" b="1" dirty="0">
                <a:solidFill>
                  <a:schemeClr val="accent2">
                    <a:lumMod val="50000"/>
                  </a:schemeClr>
                </a:solidFill>
                <a:latin typeface="Poppins" panose="00000500000000000000" pitchFamily="2" charset="0"/>
                <a:cs typeface="Poppins" panose="00000500000000000000" pitchFamily="2" charset="0"/>
              </a:rPr>
              <a:t>Recommendation &amp; Conclusion</a:t>
            </a:r>
            <a:endParaRPr sz="3000" b="1" dirty="0">
              <a:solidFill>
                <a:schemeClr val="accent2">
                  <a:lumMod val="50000"/>
                </a:schemeClr>
              </a:solidFill>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7E7A9C71-3584-08CE-F4DB-3BD418E83D4E}"/>
              </a:ext>
            </a:extLst>
          </p:cNvPr>
          <p:cNvSpPr txBox="1"/>
          <p:nvPr/>
        </p:nvSpPr>
        <p:spPr>
          <a:xfrm>
            <a:off x="631902" y="1085385"/>
            <a:ext cx="7917366" cy="3945952"/>
          </a:xfrm>
          <a:prstGeom prst="rect">
            <a:avLst/>
          </a:prstGeom>
          <a:noFill/>
        </p:spPr>
        <p:txBody>
          <a:bodyPr wrap="square" rtlCol="0">
            <a:spAutoFit/>
          </a:bodyPr>
          <a:lstStyle/>
          <a:p>
            <a:pPr lvl="0" algn="l">
              <a:lnSpc>
                <a:spcPct val="107000"/>
              </a:lnSpc>
              <a:spcAft>
                <a:spcPts val="1695"/>
              </a:spcAft>
              <a:tabLst>
                <a:tab pos="457200" algn="l"/>
              </a:tabLst>
            </a:pPr>
            <a:r>
              <a:rPr lang="en-US" b="1" u="sng" dirty="0">
                <a:solidFill>
                  <a:srgbClr val="4D3D3F"/>
                </a:solidFill>
                <a:effectLst/>
                <a:latin typeface="Poppins" panose="00000500000000000000" pitchFamily="2" charset="0"/>
                <a:ea typeface="Calibri" panose="020F0502020204030204" pitchFamily="34" charset="0"/>
                <a:cs typeface="Poppins" panose="00000500000000000000" pitchFamily="2" charset="0"/>
              </a:rPr>
              <a:t>Recommendation:</a:t>
            </a:r>
          </a:p>
          <a:p>
            <a:pPr lvl="0" algn="l">
              <a:lnSpc>
                <a:spcPct val="107000"/>
              </a:lnSpc>
              <a:spcAft>
                <a:spcPts val="1695"/>
              </a:spcAft>
              <a:tabLst>
                <a:tab pos="457200" algn="l"/>
              </a:tabLst>
            </a:pPr>
            <a:r>
              <a:rPr lang="en-US" dirty="0">
                <a:solidFill>
                  <a:srgbClr val="4D3D3F"/>
                </a:solidFill>
                <a:effectLst/>
                <a:latin typeface="Poppins" panose="00000500000000000000" pitchFamily="2" charset="0"/>
                <a:ea typeface="Calibri" panose="020F0502020204030204" pitchFamily="34" charset="0"/>
                <a:cs typeface="Poppins" panose="00000500000000000000" pitchFamily="2" charset="0"/>
              </a:rPr>
              <a:t>Craft actionable, data-driven recommendations grounded in deep insights. These recommendations are designed to optimize product offerings, enhance customer satisfaction, and tailor marketing strategies. The objective is to create a shopping environment that resonates with customers, driving sustainable growth and long-term customer loyalty.</a:t>
            </a:r>
            <a:endParaRPr lang="en-IN" dirty="0">
              <a:solidFill>
                <a:srgbClr val="4D3D3F"/>
              </a:solidFill>
              <a:effectLst/>
              <a:latin typeface="Poppins" panose="00000500000000000000" pitchFamily="2" charset="0"/>
              <a:ea typeface="Calibri" panose="020F0502020204030204" pitchFamily="34" charset="0"/>
              <a:cs typeface="Poppins" panose="00000500000000000000" pitchFamily="2" charset="0"/>
            </a:endParaRPr>
          </a:p>
          <a:p>
            <a:pPr lvl="0" algn="l">
              <a:lnSpc>
                <a:spcPct val="107000"/>
              </a:lnSpc>
              <a:spcAft>
                <a:spcPts val="1695"/>
              </a:spcAft>
              <a:tabLst>
                <a:tab pos="457200" algn="l"/>
              </a:tabLst>
            </a:pPr>
            <a:r>
              <a:rPr lang="en-US" b="1" u="sng" dirty="0">
                <a:solidFill>
                  <a:srgbClr val="4D3D3F"/>
                </a:solidFill>
                <a:effectLst/>
                <a:latin typeface="Poppins" panose="00000500000000000000" pitchFamily="2" charset="0"/>
                <a:ea typeface="Calibri" panose="020F0502020204030204" pitchFamily="34" charset="0"/>
                <a:cs typeface="Poppins" panose="00000500000000000000" pitchFamily="2" charset="0"/>
              </a:rPr>
              <a:t>Conclusion:</a:t>
            </a:r>
            <a:endParaRPr lang="en-IN" u="sng" dirty="0">
              <a:solidFill>
                <a:srgbClr val="4D3D3F"/>
              </a:solidFill>
              <a:effectLst/>
              <a:latin typeface="Poppins" panose="00000500000000000000" pitchFamily="2" charset="0"/>
              <a:ea typeface="Calibri" panose="020F0502020204030204" pitchFamily="34" charset="0"/>
              <a:cs typeface="Poppins" panose="00000500000000000000" pitchFamily="2" charset="0"/>
            </a:endParaRPr>
          </a:p>
          <a:p>
            <a:pPr lvl="0" algn="l">
              <a:lnSpc>
                <a:spcPct val="107000"/>
              </a:lnSpc>
              <a:spcAft>
                <a:spcPts val="1695"/>
              </a:spcAft>
              <a:tabLst>
                <a:tab pos="457200" algn="l"/>
              </a:tabLst>
            </a:pPr>
            <a:r>
              <a:rPr lang="en-US" dirty="0">
                <a:solidFill>
                  <a:srgbClr val="4D3D3F"/>
                </a:solidFill>
                <a:effectLst/>
                <a:latin typeface="Poppins" panose="00000500000000000000" pitchFamily="2" charset="0"/>
                <a:ea typeface="Calibri" panose="020F0502020204030204" pitchFamily="34" charset="0"/>
                <a:cs typeface="Poppins" panose="00000500000000000000" pitchFamily="2" charset="0"/>
              </a:rPr>
              <a:t>In summary, our exploration of Market Basket Analysis has decoded intricate customer behaviors. These insights provide a strategic compass, guiding us to optimize product offerings and elevate customer satisfaction. This journey has equipped us with actionable knowledge, paving the way for informed decisions and enhanced retail strategies, ensuring our business thrives in a customer-focused landscape.</a:t>
            </a:r>
            <a:endParaRPr lang="en-IN" dirty="0">
              <a:solidFill>
                <a:srgbClr val="4D3D3F"/>
              </a:solidFill>
              <a:effectLst/>
              <a:latin typeface="Poppins" panose="00000500000000000000" pitchFamily="2" charset="0"/>
              <a:ea typeface="Calibri" panose="020F0502020204030204" pitchFamily="34" charset="0"/>
              <a:cs typeface="Poppins" panose="00000500000000000000" pitchFamily="2" charset="0"/>
            </a:endParaRPr>
          </a:p>
          <a:p>
            <a:endParaRPr lang="en-IN"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875093306"/>
      </p:ext>
    </p:extLst>
  </p:cSld>
  <p:clrMapOvr>
    <a:masterClrMapping/>
  </p:clrMapOvr>
</p:sld>
</file>

<file path=ppt/theme/theme1.xml><?xml version="1.0" encoding="utf-8"?>
<a:theme xmlns:a="http://schemas.openxmlformats.org/drawingml/2006/main" name="My Passion Project by Slidesgo">
  <a:themeElements>
    <a:clrScheme name="Simple Light">
      <a:dk1>
        <a:srgbClr val="752660"/>
      </a:dk1>
      <a:lt1>
        <a:srgbClr val="FFF9F7"/>
      </a:lt1>
      <a:dk2>
        <a:srgbClr val="FFECE7"/>
      </a:dk2>
      <a:lt2>
        <a:srgbClr val="F9C1C0"/>
      </a:lt2>
      <a:accent1>
        <a:srgbClr val="EAAAC5"/>
      </a:accent1>
      <a:accent2>
        <a:srgbClr val="D686C5"/>
      </a:accent2>
      <a:accent3>
        <a:srgbClr val="EECDF7"/>
      </a:accent3>
      <a:accent4>
        <a:srgbClr val="C4DAFF"/>
      </a:accent4>
      <a:accent5>
        <a:srgbClr val="FCF5C9"/>
      </a:accent5>
      <a:accent6>
        <a:srgbClr val="FFFFFF"/>
      </a:accent6>
      <a:hlink>
        <a:srgbClr val="B9519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348</Words>
  <Application>Microsoft Office PowerPoint</Application>
  <PresentationFormat>On-screen Show (16:9)</PresentationFormat>
  <Paragraphs>26</Paragraphs>
  <Slides>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Nunito Light</vt:lpstr>
      <vt:lpstr>Nunito Medium</vt:lpstr>
      <vt:lpstr>Poppins</vt:lpstr>
      <vt:lpstr>Secular One</vt:lpstr>
      <vt:lpstr>My Passion Project by Slidesgo</vt:lpstr>
      <vt:lpstr>Market Basket Analysis : Simplifying Customer Insights </vt:lpstr>
      <vt:lpstr>Contents</vt:lpstr>
      <vt:lpstr>Problem Definition </vt:lpstr>
      <vt:lpstr>Design Thinking</vt:lpstr>
      <vt:lpstr>Visualisation</vt:lpstr>
      <vt:lpstr>Recommendation &amp;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and Predictions on Students’ Behavior Using Decision Trees in Weka Environment </dc:title>
  <cp:lastModifiedBy>CSE Udiesh Kumar R</cp:lastModifiedBy>
  <cp:revision>3</cp:revision>
  <dcterms:modified xsi:type="dcterms:W3CDTF">2023-10-04T13:48:49Z</dcterms:modified>
</cp:coreProperties>
</file>